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mbria" panose="02040503050406030204" pitchFamily="18" charset="0"/>
      <p:regular r:id="rId18"/>
      <p:bold r:id="rId19"/>
      <p:italic r:id="rId20"/>
      <p:boldItalic r:id="rId21"/>
    </p:embeddedFont>
    <p:embeddedFont>
      <p:font typeface="Clear Sans Regular Bold" panose="020B0604020202020204" charset="0"/>
      <p:regular r:id="rId22"/>
    </p:embeddedFont>
    <p:embeddedFont>
      <p:font typeface="Constantia" panose="02030602050306030303" pitchFamily="18" charset="0"/>
      <p:regular r:id="rId23"/>
      <p:bold r:id="rId24"/>
      <p:italic r:id="rId25"/>
      <p:boldItalic r:id="rId26"/>
    </p:embeddedFont>
    <p:embeddedFont>
      <p:font typeface="Sitka Display" panose="02000505000000020004" pitchFamily="2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>
        <p:scale>
          <a:sx n="35" d="100"/>
          <a:sy n="35" d="100"/>
        </p:scale>
        <p:origin x="616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jf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3266733" y="2324100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493183" y="587985"/>
            <a:ext cx="9142737" cy="8468603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104899" y="3305349"/>
            <a:ext cx="6277221" cy="2847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b="1" spc="-105" dirty="0">
                <a:solidFill>
                  <a:srgbClr val="FFFFFF"/>
                </a:solidFill>
                <a:latin typeface="Constantia" panose="02030602050306030303" pitchFamily="18" charset="0"/>
              </a:rPr>
              <a:t>Social</a:t>
            </a:r>
            <a:br>
              <a:rPr lang="en-US" sz="10533" b="1" spc="-105" dirty="0">
                <a:solidFill>
                  <a:srgbClr val="FFFFFF"/>
                </a:solidFill>
                <a:latin typeface="Constantia" panose="02030602050306030303" pitchFamily="18" charset="0"/>
              </a:rPr>
            </a:br>
            <a:r>
              <a:rPr lang="en-US" sz="10533" b="1" spc="-105" dirty="0">
                <a:solidFill>
                  <a:srgbClr val="FFFFFF"/>
                </a:solidFill>
                <a:latin typeface="Constantia" panose="02030602050306030303" pitchFamily="18" charset="0"/>
              </a:rPr>
              <a:t>Buzz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254B67-6871-4091-8A5C-68E44AC132C6}"/>
              </a:ext>
            </a:extLst>
          </p:cNvPr>
          <p:cNvSpPr txBox="1"/>
          <p:nvPr/>
        </p:nvSpPr>
        <p:spPr>
          <a:xfrm>
            <a:off x="1323771" y="8858979"/>
            <a:ext cx="9144000" cy="793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60"/>
              </a:lnSpc>
            </a:pPr>
            <a:r>
              <a:rPr lang="en-US" sz="2800" spc="-19" dirty="0">
                <a:solidFill>
                  <a:srgbClr val="000000"/>
                </a:solidFill>
                <a:latin typeface="Sitka Display" panose="02000505000000020004" pitchFamily="2" charset="0"/>
              </a:rPr>
              <a:t>Presented By</a:t>
            </a:r>
            <a:br>
              <a:rPr lang="en-US" sz="2800" spc="-19" dirty="0">
                <a:solidFill>
                  <a:srgbClr val="000000"/>
                </a:solidFill>
                <a:latin typeface="Sitka Display" panose="02000505000000020004" pitchFamily="2" charset="0"/>
              </a:rPr>
            </a:br>
            <a:r>
              <a:rPr lang="en-US" sz="2800" spc="-19" dirty="0">
                <a:solidFill>
                  <a:srgbClr val="000000"/>
                </a:solidFill>
                <a:latin typeface="Sitka Display" panose="02000505000000020004" pitchFamily="2" charset="0"/>
              </a:rPr>
              <a:t>Rohini Kadam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85800" y="4539600"/>
            <a:ext cx="44749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Constantia" panose="02030602050306030303" pitchFamily="18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26" name="TextBox 2">
            <a:extLst>
              <a:ext uri="{FF2B5EF4-FFF2-40B4-BE49-F238E27FC236}">
                <a16:creationId xmlns:a16="http://schemas.microsoft.com/office/drawing/2014/main" id="{72AC987B-A760-48AC-8D7E-E00E70B39454}"/>
              </a:ext>
            </a:extLst>
          </p:cNvPr>
          <p:cNvSpPr txBox="1"/>
          <p:nvPr/>
        </p:nvSpPr>
        <p:spPr>
          <a:xfrm>
            <a:off x="11353800" y="837474"/>
            <a:ext cx="4474953" cy="8771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3200" spc="-26" dirty="0">
                <a:latin typeface="Constantia" panose="02030602050306030303" pitchFamily="18" charset="0"/>
              </a:rPr>
              <a:t>Users love “real-life” and “factual” content like animals and science.</a:t>
            </a:r>
            <a:br>
              <a:rPr lang="en-US" sz="3200" spc="-26" dirty="0">
                <a:latin typeface="Constantia" panose="02030602050306030303" pitchFamily="18" charset="0"/>
              </a:rPr>
            </a:br>
            <a:br>
              <a:rPr lang="en-US" sz="3200" spc="-26" dirty="0">
                <a:latin typeface="Constantia" panose="02030602050306030303" pitchFamily="18" charset="0"/>
              </a:rPr>
            </a:br>
            <a:r>
              <a:rPr lang="en-US" sz="3200" spc="-26" dirty="0">
                <a:latin typeface="Constantia" panose="02030602050306030303" pitchFamily="18" charset="0"/>
              </a:rPr>
              <a:t>Food is a big hit too, especially healthy eating.</a:t>
            </a:r>
            <a:br>
              <a:rPr lang="en-US" sz="3200" spc="-26" dirty="0">
                <a:latin typeface="Constantia" panose="02030602050306030303" pitchFamily="18" charset="0"/>
              </a:rPr>
            </a:br>
            <a:br>
              <a:rPr lang="en-US" sz="3200" spc="-26" dirty="0">
                <a:latin typeface="Constantia" panose="02030602050306030303" pitchFamily="18" charset="0"/>
              </a:rPr>
            </a:br>
            <a:r>
              <a:rPr lang="en-US" sz="3200" spc="-26" dirty="0">
                <a:latin typeface="Constantia" panose="02030602050306030303" pitchFamily="18" charset="0"/>
              </a:rPr>
              <a:t>This tells us about the kind of users on your platform.</a:t>
            </a:r>
            <a:br>
              <a:rPr lang="en-US" sz="3200" spc="-26" dirty="0">
                <a:latin typeface="Constantia" panose="02030602050306030303" pitchFamily="18" charset="0"/>
              </a:rPr>
            </a:br>
            <a:r>
              <a:rPr lang="en-US" sz="3200" spc="-26" dirty="0">
                <a:latin typeface="Constantia" panose="02030602050306030303" pitchFamily="18" charset="0"/>
              </a:rPr>
              <a:t>You could create special content or partner with healthy eating brands to get more engagement.</a:t>
            </a:r>
            <a:br>
              <a:rPr lang="en-US" sz="3200" spc="-26" dirty="0">
                <a:latin typeface="Constantia" panose="02030602050306030303" pitchFamily="18" charset="0"/>
              </a:rPr>
            </a:br>
            <a:r>
              <a:rPr lang="en-US" sz="3200" spc="-26" dirty="0">
                <a:latin typeface="Constantia" panose="02030602050306030303" pitchFamily="18" charset="0"/>
              </a:rPr>
              <a:t>For instances, run campaigns or share content focused on healthy eating to attract more attention.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EF8A32-736A-42BD-AA7C-54D0CDF670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23" y="2327870"/>
            <a:ext cx="4855477" cy="60632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3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Constantia" panose="02030602050306030303" pitchFamily="18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Constantia" panose="02030602050306030303" pitchFamily="18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09800" y="2865707"/>
            <a:ext cx="9385234" cy="5586786"/>
            <a:chOff x="-243583" y="0"/>
            <a:chExt cx="11808174" cy="6725031"/>
          </a:xfrm>
        </p:grpSpPr>
        <p:sp>
          <p:nvSpPr>
            <p:cNvPr id="3" name="TextBox 3"/>
            <p:cNvSpPr txBox="1"/>
            <p:nvPr/>
          </p:nvSpPr>
          <p:spPr>
            <a:xfrm>
              <a:off x="-243583" y="0"/>
              <a:ext cx="11808174" cy="14819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51838" y="1481930"/>
              <a:ext cx="10066579" cy="52431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Project recap</a:t>
              </a:r>
            </a:p>
            <a:p>
              <a:pPr>
                <a:lnSpc>
                  <a:spcPct val="15000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Problem</a:t>
              </a:r>
            </a:p>
            <a:p>
              <a:pPr>
                <a:lnSpc>
                  <a:spcPct val="15000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The Analytics team</a:t>
              </a:r>
            </a:p>
            <a:p>
              <a:pPr>
                <a:lnSpc>
                  <a:spcPct val="15000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Process</a:t>
              </a:r>
            </a:p>
            <a:p>
              <a:pPr>
                <a:lnSpc>
                  <a:spcPct val="15000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Insights</a:t>
              </a:r>
            </a:p>
            <a:p>
              <a:pPr>
                <a:lnSpc>
                  <a:spcPct val="15000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342900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512965" y="2368315"/>
            <a:ext cx="13257922" cy="5361221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2318452" y="1898894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Constantia" panose="02030602050306030303" pitchFamily="18" charset="0"/>
              </a:rPr>
              <a:t>Project Recap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81EE73-7334-46A0-B718-6A81F7F64DB3}"/>
              </a:ext>
            </a:extLst>
          </p:cNvPr>
          <p:cNvSpPr txBox="1"/>
          <p:nvPr/>
        </p:nvSpPr>
        <p:spPr>
          <a:xfrm>
            <a:off x="9019790" y="2540547"/>
            <a:ext cx="838659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Constantia" panose="02030602050306030303" pitchFamily="18" charset="0"/>
                <a:ea typeface="Cambria" panose="02040503050406030204" pitchFamily="18" charset="0"/>
              </a:rPr>
              <a:t>Accenture partnered with Social Buzz for a 3-month pilot project to tackle their biggest challenges. We're helping a global unicorn company manage its large-scale operations. Our work includes reviewing their big data practices, supporting them in preparing for a successful IPO, and analyzing their data to identify the top 5 content categories. Our data analytics team is focused on delivering these insights.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77293" y="375969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04244" y="1333500"/>
            <a:ext cx="4006157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Constantia" panose="02030602050306030303" pitchFamily="18" charset="0"/>
              </a:rPr>
              <a:t>Problem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6ADFD838-F185-4E42-A6C5-F6BD54258AE6}"/>
              </a:ext>
            </a:extLst>
          </p:cNvPr>
          <p:cNvSpPr txBox="1"/>
          <p:nvPr/>
        </p:nvSpPr>
        <p:spPr>
          <a:xfrm>
            <a:off x="2107520" y="3672738"/>
            <a:ext cx="8003240" cy="3568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5400" spc="-80" dirty="0">
                <a:solidFill>
                  <a:srgbClr val="FFFFFF"/>
                </a:solidFill>
                <a:latin typeface="Constantia" panose="02030602050306030303" pitchFamily="18" charset="0"/>
              </a:rPr>
              <a:t>Over 100000 Posts per day</a:t>
            </a:r>
            <a:br>
              <a:rPr lang="en-US" sz="5400" spc="-80" dirty="0">
                <a:solidFill>
                  <a:srgbClr val="FFFFFF"/>
                </a:solidFill>
                <a:latin typeface="Constantia" panose="02030602050306030303" pitchFamily="18" charset="0"/>
              </a:rPr>
            </a:br>
            <a:r>
              <a:rPr lang="en-US" sz="5400" spc="-80" dirty="0">
                <a:solidFill>
                  <a:srgbClr val="FFFFFF"/>
                </a:solidFill>
                <a:latin typeface="Constantia" panose="02030602050306030303" pitchFamily="18" charset="0"/>
              </a:rPr>
              <a:t>36,500,000 pieces of content per year.</a:t>
            </a: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A33E27D1-9DB0-46EE-9FDC-3691F0811490}"/>
              </a:ext>
            </a:extLst>
          </p:cNvPr>
          <p:cNvSpPr txBox="1"/>
          <p:nvPr/>
        </p:nvSpPr>
        <p:spPr>
          <a:xfrm>
            <a:off x="2107520" y="7378661"/>
            <a:ext cx="7519532" cy="196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spc="-80" dirty="0">
                <a:solidFill>
                  <a:srgbClr val="FFFFFF"/>
                </a:solidFill>
                <a:latin typeface="Constantia" panose="02030602050306030303" pitchFamily="18" charset="0"/>
              </a:rPr>
              <a:t>But how to capitalize on it when there is so much?</a:t>
            </a:r>
            <a:br>
              <a:rPr lang="en-US" sz="3200" spc="-80" dirty="0">
                <a:solidFill>
                  <a:srgbClr val="FFFFFF"/>
                </a:solidFill>
                <a:latin typeface="Constantia" panose="02030602050306030303" pitchFamily="18" charset="0"/>
              </a:rPr>
            </a:br>
            <a:r>
              <a:rPr lang="en-US" sz="3200" spc="-80" dirty="0">
                <a:solidFill>
                  <a:srgbClr val="FFFFFF"/>
                </a:solidFill>
                <a:latin typeface="Constantia" panose="02030602050306030303" pitchFamily="18" charset="0"/>
              </a:rPr>
              <a:t>Analysis to find social Buzz’s top 5 most popular categories of content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33600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550464" y="1008391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Constantia" panose="02030602050306030303" pitchFamily="18" charset="0"/>
              </a:rPr>
              <a:t>The Analytics team</a:t>
            </a:r>
          </a:p>
        </p:txBody>
      </p:sp>
      <p:grpSp>
        <p:nvGrpSpPr>
          <p:cNvPr id="32" name="Group 18">
            <a:extLst>
              <a:ext uri="{FF2B5EF4-FFF2-40B4-BE49-F238E27FC236}">
                <a16:creationId xmlns:a16="http://schemas.microsoft.com/office/drawing/2014/main" id="{643C5E97-1AAD-4DC2-8199-7A46DE179813}"/>
              </a:ext>
            </a:extLst>
          </p:cNvPr>
          <p:cNvGrpSpPr>
            <a:grpSpLocks noChangeAspect="1"/>
          </p:cNvGrpSpPr>
          <p:nvPr/>
        </p:nvGrpSpPr>
        <p:grpSpPr>
          <a:xfrm>
            <a:off x="11576998" y="6850721"/>
            <a:ext cx="2174041" cy="2165548"/>
            <a:chOff x="0" y="0"/>
            <a:chExt cx="6502400" cy="6477000"/>
          </a:xfrm>
        </p:grpSpPr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EFC8FCA-0F51-4804-8B96-4EB65C70811F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AD286FC9-63C5-4CB8-A9BD-D098798FA9BE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41" name="TextBox 31">
            <a:extLst>
              <a:ext uri="{FF2B5EF4-FFF2-40B4-BE49-F238E27FC236}">
                <a16:creationId xmlns:a16="http://schemas.microsoft.com/office/drawing/2014/main" id="{1547A30D-827D-4DE3-AF24-1BEDF347B114}"/>
              </a:ext>
            </a:extLst>
          </p:cNvPr>
          <p:cNvSpPr txBox="1"/>
          <p:nvPr/>
        </p:nvSpPr>
        <p:spPr>
          <a:xfrm>
            <a:off x="13411200" y="1485899"/>
            <a:ext cx="4495800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spc="-80" dirty="0">
                <a:solidFill>
                  <a:srgbClr val="000000"/>
                </a:solidFill>
                <a:latin typeface="Constantia" panose="02030602050306030303" pitchFamily="18" charset="0"/>
              </a:rPr>
              <a:t>Andrew Fleming</a:t>
            </a:r>
            <a:br>
              <a:rPr lang="en-US" sz="2800" spc="-80" dirty="0">
                <a:solidFill>
                  <a:srgbClr val="000000"/>
                </a:solidFill>
                <a:latin typeface="Constantia" panose="02030602050306030303" pitchFamily="18" charset="0"/>
              </a:rPr>
            </a:br>
            <a:r>
              <a:rPr lang="en-US" sz="2800" spc="-80" dirty="0">
                <a:solidFill>
                  <a:srgbClr val="000000"/>
                </a:solidFill>
                <a:latin typeface="Constantia" panose="02030602050306030303" pitchFamily="18" charset="0"/>
              </a:rPr>
              <a:t>Chief Technical Architect</a:t>
            </a:r>
          </a:p>
        </p:txBody>
      </p:sp>
      <p:sp>
        <p:nvSpPr>
          <p:cNvPr id="42" name="TextBox 31">
            <a:extLst>
              <a:ext uri="{FF2B5EF4-FFF2-40B4-BE49-F238E27FC236}">
                <a16:creationId xmlns:a16="http://schemas.microsoft.com/office/drawing/2014/main" id="{F07DE228-E4E3-4F32-9CCB-F8FEAF0C260F}"/>
              </a:ext>
            </a:extLst>
          </p:cNvPr>
          <p:cNvSpPr txBox="1"/>
          <p:nvPr/>
        </p:nvSpPr>
        <p:spPr>
          <a:xfrm rot="10800000" flipV="1">
            <a:off x="13411199" y="4795810"/>
            <a:ext cx="4038601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spc="-80" dirty="0">
                <a:solidFill>
                  <a:srgbClr val="000000"/>
                </a:solidFill>
                <a:latin typeface="Constantia" panose="02030602050306030303" pitchFamily="18" charset="0"/>
              </a:rPr>
              <a:t>Marcus Rompton</a:t>
            </a:r>
            <a:br>
              <a:rPr lang="en-US" sz="2800" spc="-80" dirty="0">
                <a:solidFill>
                  <a:srgbClr val="000000"/>
                </a:solidFill>
                <a:latin typeface="Constantia" panose="02030602050306030303" pitchFamily="18" charset="0"/>
              </a:rPr>
            </a:br>
            <a:r>
              <a:rPr lang="en-US" sz="2800" spc="-80" dirty="0">
                <a:solidFill>
                  <a:srgbClr val="000000"/>
                </a:solidFill>
                <a:latin typeface="Constantia" panose="02030602050306030303" pitchFamily="18" charset="0"/>
              </a:rPr>
              <a:t>Senior Principle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82D8B0-5BBF-4302-BBA8-C51C8CB377E4}"/>
              </a:ext>
            </a:extLst>
          </p:cNvPr>
          <p:cNvSpPr txBox="1"/>
          <p:nvPr/>
        </p:nvSpPr>
        <p:spPr>
          <a:xfrm>
            <a:off x="11825797" y="7421293"/>
            <a:ext cx="69166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spc="-80" dirty="0">
                <a:solidFill>
                  <a:srgbClr val="000000"/>
                </a:solidFill>
                <a:latin typeface="Constantia" panose="02030602050306030303" pitchFamily="18" charset="0"/>
              </a:rPr>
              <a:t>{Myself}</a:t>
            </a:r>
            <a:br>
              <a:rPr lang="en-US" sz="1800" spc="-80" dirty="0">
                <a:solidFill>
                  <a:srgbClr val="000000"/>
                </a:solidFill>
                <a:latin typeface="Constantia" panose="02030602050306030303" pitchFamily="18" charset="0"/>
              </a:rPr>
            </a:br>
            <a:r>
              <a:rPr lang="en-US" sz="2800" spc="-80" dirty="0">
                <a:solidFill>
                  <a:srgbClr val="000000"/>
                </a:solidFill>
                <a:latin typeface="Constantia" panose="02030602050306030303" pitchFamily="18" charset="0"/>
              </a:rPr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Constantia" panose="02030602050306030303" pitchFamily="18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3">
            <a:extLst>
              <a:ext uri="{FF2B5EF4-FFF2-40B4-BE49-F238E27FC236}">
                <a16:creationId xmlns:a16="http://schemas.microsoft.com/office/drawing/2014/main" id="{867BE7C3-DF39-4B2C-A6FB-51BF0B8C4296}"/>
              </a:ext>
            </a:extLst>
          </p:cNvPr>
          <p:cNvSpPr txBox="1"/>
          <p:nvPr/>
        </p:nvSpPr>
        <p:spPr>
          <a:xfrm>
            <a:off x="3276600" y="888481"/>
            <a:ext cx="2819401" cy="1004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2400" spc="-80" dirty="0">
                <a:solidFill>
                  <a:srgbClr val="FFFFFF"/>
                </a:solidFill>
                <a:latin typeface="Constantia" panose="02030602050306030303" pitchFamily="18" charset="0"/>
              </a:rPr>
              <a:t>Data Understanding</a:t>
            </a:r>
          </a:p>
        </p:txBody>
      </p:sp>
      <p:sp>
        <p:nvSpPr>
          <p:cNvPr id="40" name="TextBox 33">
            <a:extLst>
              <a:ext uri="{FF2B5EF4-FFF2-40B4-BE49-F238E27FC236}">
                <a16:creationId xmlns:a16="http://schemas.microsoft.com/office/drawing/2014/main" id="{0C22C97B-85F8-459D-AD6D-00B687045216}"/>
              </a:ext>
            </a:extLst>
          </p:cNvPr>
          <p:cNvSpPr txBox="1"/>
          <p:nvPr/>
        </p:nvSpPr>
        <p:spPr>
          <a:xfrm>
            <a:off x="4191836" y="2337342"/>
            <a:ext cx="3144594" cy="1004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2400" spc="-80" dirty="0">
                <a:solidFill>
                  <a:srgbClr val="FFFFFF"/>
                </a:solidFill>
                <a:latin typeface="Constantia" panose="02030602050306030303" pitchFamily="18" charset="0"/>
              </a:rPr>
              <a:t>Data Cleaning</a:t>
            </a:r>
          </a:p>
        </p:txBody>
      </p:sp>
      <p:sp>
        <p:nvSpPr>
          <p:cNvPr id="41" name="TextBox 33">
            <a:extLst>
              <a:ext uri="{FF2B5EF4-FFF2-40B4-BE49-F238E27FC236}">
                <a16:creationId xmlns:a16="http://schemas.microsoft.com/office/drawing/2014/main" id="{086CE409-4C7C-420E-B577-59B23076656F}"/>
              </a:ext>
            </a:extLst>
          </p:cNvPr>
          <p:cNvSpPr txBox="1"/>
          <p:nvPr/>
        </p:nvSpPr>
        <p:spPr>
          <a:xfrm>
            <a:off x="7138441" y="3907660"/>
            <a:ext cx="2159971" cy="1004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2400" spc="-80" dirty="0">
                <a:solidFill>
                  <a:srgbClr val="FFFFFF"/>
                </a:solidFill>
                <a:latin typeface="Constantia" panose="02030602050306030303" pitchFamily="18" charset="0"/>
              </a:rPr>
              <a:t>Data Modeling</a:t>
            </a:r>
          </a:p>
        </p:txBody>
      </p:sp>
      <p:sp>
        <p:nvSpPr>
          <p:cNvPr id="42" name="TextBox 33">
            <a:extLst>
              <a:ext uri="{FF2B5EF4-FFF2-40B4-BE49-F238E27FC236}">
                <a16:creationId xmlns:a16="http://schemas.microsoft.com/office/drawing/2014/main" id="{84D0D16D-C0B6-47AB-B221-BCB040B99AB7}"/>
              </a:ext>
            </a:extLst>
          </p:cNvPr>
          <p:cNvSpPr txBox="1"/>
          <p:nvPr/>
        </p:nvSpPr>
        <p:spPr>
          <a:xfrm>
            <a:off x="8838973" y="5715916"/>
            <a:ext cx="2133600" cy="1004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2400" spc="-80" dirty="0">
                <a:solidFill>
                  <a:srgbClr val="FFFFFF"/>
                </a:solidFill>
                <a:latin typeface="Constantia" panose="02030602050306030303" pitchFamily="18" charset="0"/>
              </a:rPr>
              <a:t>Data Analysis</a:t>
            </a:r>
          </a:p>
        </p:txBody>
      </p:sp>
      <p:sp>
        <p:nvSpPr>
          <p:cNvPr id="43" name="TextBox 33">
            <a:extLst>
              <a:ext uri="{FF2B5EF4-FFF2-40B4-BE49-F238E27FC236}">
                <a16:creationId xmlns:a16="http://schemas.microsoft.com/office/drawing/2014/main" id="{30D72BD8-28D9-4065-A299-52677D970B78}"/>
              </a:ext>
            </a:extLst>
          </p:cNvPr>
          <p:cNvSpPr txBox="1"/>
          <p:nvPr/>
        </p:nvSpPr>
        <p:spPr>
          <a:xfrm>
            <a:off x="10182086" y="7350454"/>
            <a:ext cx="3016786" cy="1004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2400" spc="-80" dirty="0">
                <a:solidFill>
                  <a:srgbClr val="FFFFFF"/>
                </a:solidFill>
                <a:latin typeface="Constantia" panose="02030602050306030303" pitchFamily="18" charset="0"/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Constantia" panose="02030602050306030303" pitchFamily="18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94AAEC-064C-427B-BC2C-C8461CC48D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170" y="2535194"/>
            <a:ext cx="13973659" cy="32322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9" name="TextBox 33">
            <a:extLst>
              <a:ext uri="{FF2B5EF4-FFF2-40B4-BE49-F238E27FC236}">
                <a16:creationId xmlns:a16="http://schemas.microsoft.com/office/drawing/2014/main" id="{178238F4-0D83-4A36-B123-6D3D5577649B}"/>
              </a:ext>
            </a:extLst>
          </p:cNvPr>
          <p:cNvSpPr txBox="1"/>
          <p:nvPr/>
        </p:nvSpPr>
        <p:spPr>
          <a:xfrm>
            <a:off x="4512727" y="1562100"/>
            <a:ext cx="1020965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4000" spc="-80" dirty="0">
                <a:latin typeface="Constantia" panose="02030602050306030303" pitchFamily="18" charset="0"/>
              </a:rPr>
              <a:t>Top 5 Categories by aggregate Popularity score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A0A0147-1274-478A-BFE8-A385CE70E6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477" y="2432912"/>
            <a:ext cx="10936608" cy="66250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111AC14E-D3B3-46B1-9A64-404BCE9CE1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964" y="2549455"/>
            <a:ext cx="8305800" cy="6244616"/>
          </a:xfrm>
          <a:prstGeom prst="rect">
            <a:avLst/>
          </a:prstGeom>
        </p:spPr>
      </p:pic>
      <p:sp>
        <p:nvSpPr>
          <p:cNvPr id="31" name="TextBox 33">
            <a:extLst>
              <a:ext uri="{FF2B5EF4-FFF2-40B4-BE49-F238E27FC236}">
                <a16:creationId xmlns:a16="http://schemas.microsoft.com/office/drawing/2014/main" id="{50BE826E-4096-499E-B752-E86DD7392CFB}"/>
              </a:ext>
            </a:extLst>
          </p:cNvPr>
          <p:cNvSpPr txBox="1"/>
          <p:nvPr/>
        </p:nvSpPr>
        <p:spPr>
          <a:xfrm>
            <a:off x="4350544" y="1518856"/>
            <a:ext cx="898445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4000" spc="-80" dirty="0">
                <a:latin typeface="Constantia" panose="02030602050306030303" pitchFamily="18" charset="0"/>
              </a:rPr>
              <a:t>Top 5 Categories by aggregate %  share</a:t>
            </a: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285</Words>
  <Application>Microsoft Office PowerPoint</Application>
  <PresentationFormat>Custom</PresentationFormat>
  <Paragraphs>58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Clear Sans Regular Bold</vt:lpstr>
      <vt:lpstr>Graphik Regular</vt:lpstr>
      <vt:lpstr>Sitka Display</vt:lpstr>
      <vt:lpstr>Arial</vt:lpstr>
      <vt:lpstr>Calibri</vt:lpstr>
      <vt:lpstr>Constantia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Rohini Kadam</cp:lastModifiedBy>
  <cp:revision>20</cp:revision>
  <dcterms:created xsi:type="dcterms:W3CDTF">2006-08-16T00:00:00Z</dcterms:created>
  <dcterms:modified xsi:type="dcterms:W3CDTF">2025-01-27T16:54:09Z</dcterms:modified>
  <dc:identifier>DAEhDyfaYKE</dc:identifier>
</cp:coreProperties>
</file>